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png>
</file>

<file path=ppt/media/image11.jpg>
</file>

<file path=ppt/media/image12.png>
</file>

<file path=ppt/media/image13.png>
</file>

<file path=ppt/media/image14.webp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g>
</file>

<file path=ppt/media/image6.jpg>
</file>

<file path=ppt/media/image7.png>
</file>

<file path=ppt/media/image8.webp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1642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2152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468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928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4028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784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71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1142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2405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7597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0852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881D9-2FF9-4171-BB4B-C91D05E46DB3}" type="datetimeFigureOut">
              <a:rPr lang="en-IN" smtClean="0"/>
              <a:t>15-08-2022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87BD6-0E8C-4F47-A23D-22AF5ECE5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86843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drive.google.com/drive/folders/1JUPldc0sSuhsoJez2ab7yTJqU9vYKKso?usp=sharing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web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web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4AFFA6-D895-B5AA-EE88-8CEE00BA0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129D2B-6A59-A177-DCBA-CD258A8F43EE}"/>
              </a:ext>
            </a:extLst>
          </p:cNvPr>
          <p:cNvSpPr txBox="1"/>
          <p:nvPr/>
        </p:nvSpPr>
        <p:spPr>
          <a:xfrm>
            <a:off x="-143438" y="600636"/>
            <a:ext cx="6239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2060"/>
                </a:solidFill>
                <a:latin typeface="Calisto MT" panose="02040603050505030304" pitchFamily="18" charset="0"/>
              </a:rPr>
              <a:t>Marketing Analysis</a:t>
            </a:r>
            <a:endParaRPr lang="en-IN" sz="4400" b="1" dirty="0">
              <a:solidFill>
                <a:srgbClr val="002060"/>
              </a:solidFill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033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C8CCA9-48D2-5B5E-76C5-773AE0F1343D}"/>
              </a:ext>
            </a:extLst>
          </p:cNvPr>
          <p:cNvSpPr txBox="1"/>
          <p:nvPr/>
        </p:nvSpPr>
        <p:spPr>
          <a:xfrm>
            <a:off x="887506" y="654420"/>
            <a:ext cx="5638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Histogram for Income.</a:t>
            </a:r>
          </a:p>
          <a:p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8B9B1B-4E58-4071-B3C3-FBDB62FC2A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5" t="46667" r="47132" b="22483"/>
          <a:stretch/>
        </p:blipFill>
        <p:spPr>
          <a:xfrm>
            <a:off x="887506" y="2553998"/>
            <a:ext cx="4581357" cy="27979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AF72C2-09DC-3288-3C03-138D7623D9FF}"/>
              </a:ext>
            </a:extLst>
          </p:cNvPr>
          <p:cNvSpPr txBox="1"/>
          <p:nvPr/>
        </p:nvSpPr>
        <p:spPr>
          <a:xfrm>
            <a:off x="6341037" y="654422"/>
            <a:ext cx="4846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Pie chart for calculating % of Income of Marital Status People’s.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9916E1-F0D5-AD6F-C9C7-2CCE4D200D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09" t="42353" r="52794" b="23791"/>
          <a:stretch/>
        </p:blipFill>
        <p:spPr>
          <a:xfrm>
            <a:off x="6866965" y="2553998"/>
            <a:ext cx="4437529" cy="320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89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CA79DF0-93F6-DB18-C7E5-ACCC49137F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56" t="25461" r="36144" b="5565"/>
          <a:stretch/>
        </p:blipFill>
        <p:spPr bwMode="auto">
          <a:xfrm>
            <a:off x="1237128" y="1577788"/>
            <a:ext cx="5390521" cy="461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0B28F7-9A97-6BED-7828-25198A769E82}"/>
              </a:ext>
            </a:extLst>
          </p:cNvPr>
          <p:cNvSpPr txBox="1"/>
          <p:nvPr/>
        </p:nvSpPr>
        <p:spPr>
          <a:xfrm>
            <a:off x="1013012" y="663388"/>
            <a:ext cx="394928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Calisto MT" panose="02040603050505030304" pitchFamily="18" charset="0"/>
              </a:rPr>
              <a:t>Overall Locating of Outliers.</a:t>
            </a:r>
            <a:br>
              <a:rPr lang="en-US" dirty="0"/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451027-83D6-949D-6EA6-8FA55EA31B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812" y="3429000"/>
            <a:ext cx="4096194" cy="29799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41962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1D166D-1A9A-8021-6B60-D2B870B9CECF}"/>
              </a:ext>
            </a:extLst>
          </p:cNvPr>
          <p:cNvSpPr txBox="1"/>
          <p:nvPr/>
        </p:nvSpPr>
        <p:spPr>
          <a:xfrm>
            <a:off x="717177" y="367552"/>
            <a:ext cx="51457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Bar Plot : Country against Products and Purchased.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0C5928-F388-91F4-4BBD-C006945979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4" t="24456" r="35368" b="5578"/>
          <a:stretch/>
        </p:blipFill>
        <p:spPr>
          <a:xfrm>
            <a:off x="717176" y="1662952"/>
            <a:ext cx="4964487" cy="42896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8AB24D-4641-BF27-09D8-371857C62040}"/>
              </a:ext>
            </a:extLst>
          </p:cNvPr>
          <p:cNvSpPr txBox="1"/>
          <p:nvPr/>
        </p:nvSpPr>
        <p:spPr>
          <a:xfrm>
            <a:off x="6598024" y="367552"/>
            <a:ext cx="5226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Bar Plot : Year Birth against Products and Purchased.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06E659-FEBF-B260-D0C7-979BA0E16D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23" t="24248" r="36176" b="5359"/>
          <a:stretch/>
        </p:blipFill>
        <p:spPr>
          <a:xfrm>
            <a:off x="6748723" y="1662952"/>
            <a:ext cx="4875103" cy="428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43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A97AF1-5C5E-742E-62B4-2BE9F17F1436}"/>
              </a:ext>
            </a:extLst>
          </p:cNvPr>
          <p:cNvSpPr txBox="1"/>
          <p:nvPr/>
        </p:nvSpPr>
        <p:spPr>
          <a:xfrm>
            <a:off x="654424" y="618565"/>
            <a:ext cx="52353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Bar Plot : Education against Purchase considering the Marital status.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79F4CF-5F28-AAFA-67AB-DC3882A3E3CA}"/>
              </a:ext>
            </a:extLst>
          </p:cNvPr>
          <p:cNvSpPr txBox="1"/>
          <p:nvPr/>
        </p:nvSpPr>
        <p:spPr>
          <a:xfrm>
            <a:off x="6418729" y="618565"/>
            <a:ext cx="51188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Bar Plot : Country against Purchase considering the Marital status.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485B10-A8B7-43D1-9C12-A76CD17261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5" t="25175" r="38234" b="5752"/>
          <a:stretch/>
        </p:blipFill>
        <p:spPr>
          <a:xfrm>
            <a:off x="6548717" y="1861033"/>
            <a:ext cx="4858870" cy="45522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B82EE9-EF39-C734-2A19-ED776E20C0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25175" r="40148" b="5229"/>
          <a:stretch/>
        </p:blipFill>
        <p:spPr>
          <a:xfrm>
            <a:off x="784413" y="1861033"/>
            <a:ext cx="4693022" cy="455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425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35BEA2-876C-13F4-B86F-4F9B65CB90D9}"/>
              </a:ext>
            </a:extLst>
          </p:cNvPr>
          <p:cNvSpPr txBox="1"/>
          <p:nvPr/>
        </p:nvSpPr>
        <p:spPr>
          <a:xfrm>
            <a:off x="672354" y="484094"/>
            <a:ext cx="48744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Bar Plot: Response against Income considering the Marital status.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763979-3833-9199-AE4C-287277A65368}"/>
              </a:ext>
            </a:extLst>
          </p:cNvPr>
          <p:cNvSpPr txBox="1"/>
          <p:nvPr/>
        </p:nvSpPr>
        <p:spPr>
          <a:xfrm>
            <a:off x="6490447" y="484094"/>
            <a:ext cx="59550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  <a:ea typeface="Cambria" panose="02040503050406030204" pitchFamily="18" charset="0"/>
              </a:rPr>
              <a:t>Bar Plot: Response against Products considering the Country.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A6A86C-D9AA-A50D-1D4A-10BA5968E3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9" t="25490" r="38456" b="5621"/>
          <a:stretch/>
        </p:blipFill>
        <p:spPr>
          <a:xfrm>
            <a:off x="672354" y="1846730"/>
            <a:ext cx="4827452" cy="44554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D9AB53-C523-0A95-0464-152FF4DE45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9" t="25883" r="38309" b="6012"/>
          <a:stretch/>
        </p:blipFill>
        <p:spPr>
          <a:xfrm>
            <a:off x="6645152" y="1846729"/>
            <a:ext cx="4874494" cy="445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56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EBE22A-5258-C184-9096-22E62F828F8F}"/>
              </a:ext>
            </a:extLst>
          </p:cNvPr>
          <p:cNvSpPr txBox="1"/>
          <p:nvPr/>
        </p:nvSpPr>
        <p:spPr>
          <a:xfrm>
            <a:off x="654424" y="519953"/>
            <a:ext cx="47333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Factors related to the number of store purchases.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838767-4C21-ED51-A1BE-B18F2C0B28A1}"/>
              </a:ext>
            </a:extLst>
          </p:cNvPr>
          <p:cNvSpPr txBox="1"/>
          <p:nvPr/>
        </p:nvSpPr>
        <p:spPr>
          <a:xfrm>
            <a:off x="6714565" y="519953"/>
            <a:ext cx="51367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Factors related to the number of Web purchases.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824F33-1953-C2CA-5482-66114BE63A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32" t="48889" r="43529" b="22745"/>
          <a:stretch/>
        </p:blipFill>
        <p:spPr>
          <a:xfrm>
            <a:off x="555812" y="2689412"/>
            <a:ext cx="5381304" cy="23308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86B8EA-F353-E476-C98D-203F11CF88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9" t="34902" r="44926" b="36471"/>
          <a:stretch/>
        </p:blipFill>
        <p:spPr>
          <a:xfrm>
            <a:off x="6651812" y="2689412"/>
            <a:ext cx="5108654" cy="233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94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5C296A-7843-B991-181A-896BC435CB94}"/>
              </a:ext>
            </a:extLst>
          </p:cNvPr>
          <p:cNvSpPr txBox="1"/>
          <p:nvPr/>
        </p:nvSpPr>
        <p:spPr>
          <a:xfrm>
            <a:off x="699248" y="600635"/>
            <a:ext cx="6705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Visualize </a:t>
            </a:r>
            <a:r>
              <a:rPr lang="en-IN" sz="2400" b="1" i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NumWebPurchases</a:t>
            </a:r>
            <a:r>
              <a:rPr lang="en-IN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 vs </a:t>
            </a:r>
            <a:r>
              <a:rPr lang="en-IN" sz="2400" b="1" i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NumWebVisitsMonth</a:t>
            </a:r>
            <a:r>
              <a:rPr lang="en-IN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91F85C-80A2-E24B-A03C-EBCA7BB6BF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7" t="24967" r="35515" b="5752"/>
          <a:stretch/>
        </p:blipFill>
        <p:spPr>
          <a:xfrm>
            <a:off x="699248" y="2048435"/>
            <a:ext cx="4691102" cy="40296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349B6A-D28B-ED68-1DD0-FA0DA108CCD8}"/>
              </a:ext>
            </a:extLst>
          </p:cNvPr>
          <p:cNvSpPr txBox="1"/>
          <p:nvPr/>
        </p:nvSpPr>
        <p:spPr>
          <a:xfrm>
            <a:off x="6786282" y="600635"/>
            <a:ext cx="51636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Visualize </a:t>
            </a:r>
            <a:r>
              <a:rPr lang="en-IN" sz="2400" b="1" i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MntGoldProds</a:t>
            </a:r>
            <a:r>
              <a:rPr lang="en-IN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 vs </a:t>
            </a:r>
            <a:r>
              <a:rPr lang="en-IN" sz="2400" b="1" i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NumStorePurchases</a:t>
            </a:r>
            <a:r>
              <a:rPr lang="en-IN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.</a:t>
            </a: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1221EB-D082-B68C-C20C-2B12462BCF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6" t="24915" r="37132" b="5229"/>
          <a:stretch/>
        </p:blipFill>
        <p:spPr>
          <a:xfrm>
            <a:off x="6786282" y="2048437"/>
            <a:ext cx="4426224" cy="402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110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4BB01D-6192-16BA-3425-DD3CF1674113}"/>
              </a:ext>
            </a:extLst>
          </p:cNvPr>
          <p:cNvSpPr txBox="1"/>
          <p:nvPr/>
        </p:nvSpPr>
        <p:spPr>
          <a:xfrm>
            <a:off x="1030941" y="735106"/>
            <a:ext cx="648927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Which marketing campaign is most successful?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02D742-BFD0-7522-4ED6-A802D28FC2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9" t="24314" r="33530" b="5622"/>
          <a:stretch/>
        </p:blipFill>
        <p:spPr>
          <a:xfrm>
            <a:off x="1030941" y="1858361"/>
            <a:ext cx="5052197" cy="42645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578516-DF47-14A1-F17B-7AC550F60A4E}"/>
              </a:ext>
            </a:extLst>
          </p:cNvPr>
          <p:cNvSpPr txBox="1"/>
          <p:nvPr/>
        </p:nvSpPr>
        <p:spPr>
          <a:xfrm>
            <a:off x="6849036" y="4926142"/>
            <a:ext cx="42134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ANS: The last marketing campaign is most successful.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4795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F2A872-BCFA-DA5F-E4D4-AE870B3DACF1}"/>
              </a:ext>
            </a:extLst>
          </p:cNvPr>
          <p:cNvSpPr txBox="1"/>
          <p:nvPr/>
        </p:nvSpPr>
        <p:spPr>
          <a:xfrm>
            <a:off x="932329" y="654424"/>
            <a:ext cx="678807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Which marketing channels are underperforming?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D3CD99-92F8-07D5-C247-93FAF124C1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3" t="24183" r="27133" b="5490"/>
          <a:stretch/>
        </p:blipFill>
        <p:spPr>
          <a:xfrm>
            <a:off x="1039905" y="1568824"/>
            <a:ext cx="6211258" cy="46347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C01036-3866-29BD-352B-A36723C4E6F5}"/>
              </a:ext>
            </a:extLst>
          </p:cNvPr>
          <p:cNvSpPr txBox="1"/>
          <p:nvPr/>
        </p:nvSpPr>
        <p:spPr>
          <a:xfrm>
            <a:off x="7720406" y="4962373"/>
            <a:ext cx="38572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ANS: Catalog is the most underperforming channel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8898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BB3B45-B088-515C-EACF-95761B02B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i="1" dirty="0">
                <a:solidFill>
                  <a:srgbClr val="FF0000"/>
                </a:solidFill>
                <a:latin typeface="Calisto MT" panose="02040603050505030304" pitchFamily="18" charset="0"/>
              </a:rPr>
              <a:t>Modelling.</a:t>
            </a:r>
            <a:endParaRPr lang="en-IN" sz="3600" b="1" i="1" dirty="0">
              <a:solidFill>
                <a:srgbClr val="FF0000"/>
              </a:solidFill>
              <a:latin typeface="Calisto MT" panose="0204060305050503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C5F258-EC26-370C-8030-04A0D24140DC}"/>
              </a:ext>
            </a:extLst>
          </p:cNvPr>
          <p:cNvSpPr txBox="1"/>
          <p:nvPr/>
        </p:nvSpPr>
        <p:spPr>
          <a:xfrm>
            <a:off x="838200" y="1583112"/>
            <a:ext cx="564552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92D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Splitting Dependent and Independent Variables.</a:t>
            </a:r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E38213-4179-D312-4DF3-673393B73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3" t="31765" r="25294" b="58362"/>
          <a:stretch/>
        </p:blipFill>
        <p:spPr>
          <a:xfrm>
            <a:off x="1201270" y="2260220"/>
            <a:ext cx="6687671" cy="6771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4D25E6-7E83-B0BF-3DDD-A0DA08988EBB}"/>
              </a:ext>
            </a:extLst>
          </p:cNvPr>
          <p:cNvSpPr txBox="1"/>
          <p:nvPr/>
        </p:nvSpPr>
        <p:spPr>
          <a:xfrm>
            <a:off x="914400" y="3478207"/>
            <a:ext cx="3899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92D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Splitting Data in Train and Test.</a:t>
            </a:r>
            <a:endParaRPr lang="en-IN" sz="2000" dirty="0">
              <a:solidFill>
                <a:srgbClr val="92D05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3D44DCC-A085-6D5F-0DE2-088324F010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9" t="30457" r="28235" b="61569"/>
          <a:stretch/>
        </p:blipFill>
        <p:spPr>
          <a:xfrm>
            <a:off x="1201269" y="4484326"/>
            <a:ext cx="6687671" cy="67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696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06233C-DE54-554A-3BAB-3FEFB36AF3E9}"/>
              </a:ext>
            </a:extLst>
          </p:cNvPr>
          <p:cNvSpPr txBox="1"/>
          <p:nvPr/>
        </p:nvSpPr>
        <p:spPr>
          <a:xfrm>
            <a:off x="1030940" y="788894"/>
            <a:ext cx="584498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>
                <a:solidFill>
                  <a:srgbClr val="FF0000"/>
                </a:solidFill>
                <a:latin typeface="Calisto MT" panose="02040603050505030304" pitchFamily="18" charset="0"/>
              </a:rPr>
              <a:t>TEAM 10: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Shubham </a:t>
            </a:r>
            <a:r>
              <a:rPr lang="en-IN" sz="2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Bhuse</a:t>
            </a:r>
            <a:r>
              <a:rPr lang="en-IN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(47)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Shubham </a:t>
            </a:r>
            <a:r>
              <a:rPr lang="en-IN" sz="2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Bhole</a:t>
            </a:r>
            <a:r>
              <a:rPr lang="en-IN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(48)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Simran Patil(49)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Sonali Waman(50)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Sujit </a:t>
            </a:r>
            <a:r>
              <a:rPr lang="en-IN" sz="2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Kolekar</a:t>
            </a:r>
            <a:r>
              <a:rPr lang="en-IN" sz="2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(51)</a:t>
            </a:r>
            <a:endParaRPr lang="en-US" sz="2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EAE87D-217E-C9C3-7A39-562234DF3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071" y="2447365"/>
            <a:ext cx="5844989" cy="36844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8552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FC944D-6BE8-2F9E-9A2F-6AEE969C2038}"/>
              </a:ext>
            </a:extLst>
          </p:cNvPr>
          <p:cNvSpPr txBox="1"/>
          <p:nvPr/>
        </p:nvSpPr>
        <p:spPr>
          <a:xfrm>
            <a:off x="1030941" y="815787"/>
            <a:ext cx="1709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92D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Modelling</a:t>
            </a:r>
            <a:endParaRPr lang="en-IN" sz="2000" b="1" dirty="0">
              <a:solidFill>
                <a:srgbClr val="92D05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AF5F06-FF57-2AE6-03C3-1BFB23C302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9" t="46013" r="32353" b="43399"/>
          <a:stretch/>
        </p:blipFill>
        <p:spPr>
          <a:xfrm>
            <a:off x="1030941" y="1919625"/>
            <a:ext cx="8179132" cy="10130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F7A817-5654-F3D8-FE28-2103761EED84}"/>
              </a:ext>
            </a:extLst>
          </p:cNvPr>
          <p:cNvSpPr txBox="1"/>
          <p:nvPr/>
        </p:nvSpPr>
        <p:spPr>
          <a:xfrm>
            <a:off x="1030941" y="3662082"/>
            <a:ext cx="473924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92D05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Use Metrics for calculating accuracy</a:t>
            </a: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B5EDFC-84C4-0D64-0B9A-30220FB922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6" t="70980" r="28236" b="17124"/>
          <a:stretch/>
        </p:blipFill>
        <p:spPr>
          <a:xfrm>
            <a:off x="1030941" y="4796116"/>
            <a:ext cx="8366831" cy="107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032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B3BF5-E472-B24B-68DB-7A52C126C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i="1" dirty="0">
                <a:solidFill>
                  <a:srgbClr val="FF0000"/>
                </a:solidFill>
                <a:latin typeface="Calisto MT" panose="02040603050505030304" pitchFamily="18" charset="0"/>
              </a:rPr>
              <a:t>Conclusion.</a:t>
            </a:r>
            <a:endParaRPr lang="en-IN" sz="3600" b="1" i="1" dirty="0">
              <a:solidFill>
                <a:srgbClr val="FF0000"/>
              </a:solidFill>
              <a:latin typeface="Calisto MT" panose="0204060305050503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227D6E-950D-5E10-A0C7-72724067A7E4}"/>
              </a:ext>
            </a:extLst>
          </p:cNvPr>
          <p:cNvSpPr txBox="1"/>
          <p:nvPr/>
        </p:nvSpPr>
        <p:spPr>
          <a:xfrm>
            <a:off x="838200" y="1921185"/>
            <a:ext cx="10744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We have cleaned the data by removing the unnecessary information. Following that, we have visualized the data by removing the outliers and plotting the required graphs.</a:t>
            </a:r>
          </a:p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Random forest model is also build to find the accuracy of overall dataset.</a:t>
            </a:r>
          </a:p>
          <a:p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By doing so we conclude that: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Best performing channels as Stores.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Best performing product of the company as Wine followed by Meat.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Worst performing channels: Advertising campaigns indicating that campaigns are not working.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last campaign is the most successful campaign and the second campaign is the least successful campaign.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98% of the customers have never complained in the last two years.</a:t>
            </a:r>
            <a:endParaRPr lang="en-I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785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552840-632B-99B5-35A3-A8368F06EEFC}"/>
              </a:ext>
            </a:extLst>
          </p:cNvPr>
          <p:cNvSpPr txBox="1"/>
          <p:nvPr/>
        </p:nvSpPr>
        <p:spPr>
          <a:xfrm>
            <a:off x="1129553" y="457200"/>
            <a:ext cx="3804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rgbClr val="FF0000"/>
                </a:solidFill>
                <a:latin typeface="Calisto MT" panose="02040603050505030304" pitchFamily="18" charset="0"/>
              </a:rPr>
              <a:t>Problem Statement.</a:t>
            </a:r>
            <a:endParaRPr lang="en-IN" sz="3600" b="1" i="1" dirty="0">
              <a:solidFill>
                <a:srgbClr val="FF0000"/>
              </a:solidFill>
              <a:latin typeface="Calisto MT" panose="0204060305050503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864B5B-8769-4D6B-2F4A-02EE5D8FDE79}"/>
              </a:ext>
            </a:extLst>
          </p:cNvPr>
          <p:cNvSpPr txBox="1"/>
          <p:nvPr/>
        </p:nvSpPr>
        <p:spPr>
          <a:xfrm>
            <a:off x="1129553" y="1397675"/>
            <a:ext cx="8606117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  <a:t>CSV file of 2240 observations (customers) with 28 variables related to marketing data is given. More specifically, the variables provide insights about: </a:t>
            </a:r>
            <a:b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</a:br>
            <a:b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  <a:t>Customer profiles </a:t>
            </a:r>
            <a:b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  <a:t>Products purchased </a:t>
            </a:r>
            <a:b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  <a:t>Campaign success (or failure) </a:t>
            </a:r>
            <a:b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</a:br>
            <a: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  <a:t>Channel performance</a:t>
            </a:r>
          </a:p>
          <a:p>
            <a:endParaRPr lang="en-US" dirty="0">
              <a:latin typeface="Times New Roman" panose="02020603050405020304" pitchFamily="18" charset="0"/>
            </a:endParaRPr>
          </a:p>
          <a:p>
            <a:r>
              <a:rPr lang="en-US" i="1" u="sng" dirty="0">
                <a:solidFill>
                  <a:srgbClr val="FF0000"/>
                </a:solidFill>
                <a:latin typeface="Sitka Text Semibold" pitchFamily="2" charset="0"/>
              </a:rPr>
              <a:t>Findings:</a:t>
            </a:r>
          </a:p>
          <a:p>
            <a:endParaRPr lang="en-US" dirty="0">
              <a:latin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Inter"/>
              </a:rPr>
              <a:t>Which marketing campaign is most successful?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Inter"/>
              </a:rPr>
              <a:t>Which products are performing best?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Inter"/>
              </a:rPr>
              <a:t>Which channels are underperforming?</a:t>
            </a:r>
          </a:p>
          <a:p>
            <a:endParaRPr lang="en-US" dirty="0">
              <a:latin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55044D-50D0-9129-023E-E6C3B14B4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590" y="3068678"/>
            <a:ext cx="3515658" cy="31286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38994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1EF1-959A-DF89-1FBF-AE1CD346C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i="1" dirty="0">
                <a:solidFill>
                  <a:srgbClr val="FF0000"/>
                </a:solidFill>
                <a:latin typeface="Calisto MT" panose="02040603050505030304" pitchFamily="18" charset="0"/>
              </a:rPr>
              <a:t>Objective.</a:t>
            </a:r>
            <a:endParaRPr lang="en-IN" sz="3600" b="1" i="1" dirty="0">
              <a:solidFill>
                <a:srgbClr val="FF0000"/>
              </a:solidFill>
              <a:latin typeface="Calisto MT" panose="0204060305050503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F1594-F759-5174-F1BB-153B9D61591F}"/>
              </a:ext>
            </a:extLst>
          </p:cNvPr>
          <p:cNvSpPr txBox="1"/>
          <p:nvPr/>
        </p:nvSpPr>
        <p:spPr>
          <a:xfrm>
            <a:off x="838200" y="1963271"/>
            <a:ext cx="92605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  <a:t>You're a marketing analyst and you've been told by the Chief Marketing Officer that recent marketing campaigns have not been as effective as they were expected to be.</a:t>
            </a:r>
          </a:p>
          <a:p>
            <a:r>
              <a:rPr lang="en-US" sz="24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</a:rPr>
              <a:t>You need to analyze the data set to understand this problem and propose data-driven solutions.</a:t>
            </a:r>
            <a:endParaRPr lang="en-IN" sz="24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082B7A-88AE-781E-96DE-EA49CD8D1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836" y="4294095"/>
            <a:ext cx="5527301" cy="1946462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349445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07C69-34EB-113A-25AE-3B3CCC04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047" y="356161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rgbClr val="FF0000"/>
                </a:solidFill>
                <a:latin typeface="Calisto MT" panose="02040603050505030304" pitchFamily="18" charset="0"/>
              </a:rPr>
              <a:t>Steps.</a:t>
            </a:r>
            <a:endParaRPr lang="en-IN" sz="3600" b="1" i="1" dirty="0">
              <a:solidFill>
                <a:srgbClr val="FF0000"/>
              </a:solidFill>
              <a:latin typeface="Calisto MT" panose="0204060305050503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E1CEE-1698-153A-30A1-C956886F8FA1}"/>
              </a:ext>
            </a:extLst>
          </p:cNvPr>
          <p:cNvSpPr txBox="1"/>
          <p:nvPr/>
        </p:nvSpPr>
        <p:spPr>
          <a:xfrm>
            <a:off x="1004047" y="1972235"/>
            <a:ext cx="98522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Data Collection.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Importing Libraries.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Data Cleaning.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Data Visualization(EDA).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Modelling.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Conclusion.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99543B-70B1-A659-EA7E-B4E377AA47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46595" y="2958353"/>
            <a:ext cx="5959933" cy="32362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  <a:reflection blurRad="12700" stA="38000" endPos="28000" dist="5000" dir="5400000" sy="-100000" algn="bl" rotWithShape="0"/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206812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A67EE9-20B0-B869-63D0-ADA50C164F13}"/>
              </a:ext>
            </a:extLst>
          </p:cNvPr>
          <p:cNvSpPr txBox="1"/>
          <p:nvPr/>
        </p:nvSpPr>
        <p:spPr>
          <a:xfrm>
            <a:off x="1213511" y="869809"/>
            <a:ext cx="397705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Data Collection.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5200-C79B-2D29-B02B-9E1DE02F714C}"/>
              </a:ext>
            </a:extLst>
          </p:cNvPr>
          <p:cNvSpPr txBox="1"/>
          <p:nvPr/>
        </p:nvSpPr>
        <p:spPr>
          <a:xfrm>
            <a:off x="1213511" y="1754530"/>
            <a:ext cx="8842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sz="1800" b="0" i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IN" sz="1800" b="0" i="0" u="sng" dirty="0">
                <a:solidFill>
                  <a:srgbClr val="954F72"/>
                </a:solidFill>
                <a:effectLst/>
                <a:latin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https://drive.google.com/drive/folders/1JUPldc0sSuhsoJez2ab7yTJqU9vYKKso?usp=sharing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77E11C-1D67-E6C4-E8C2-B33988EFB46C}"/>
              </a:ext>
            </a:extLst>
          </p:cNvPr>
          <p:cNvSpPr txBox="1"/>
          <p:nvPr/>
        </p:nvSpPr>
        <p:spPr>
          <a:xfrm>
            <a:off x="5952564" y="2887842"/>
            <a:ext cx="42606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Importing Libraries</a:t>
            </a:r>
            <a:endParaRPr lang="en-IN" sz="3200" b="1" i="1" dirty="0">
              <a:solidFill>
                <a:schemeClr val="accent1">
                  <a:lumMod val="40000"/>
                  <a:lumOff val="6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BBFFDC-D16D-E2D1-98F4-4C93B4FC3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99" y="2848314"/>
            <a:ext cx="3240565" cy="210636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9DC2BB-73C2-33D5-97E6-C284D84A05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3" t="61596" r="22175" b="35611"/>
          <a:stretch/>
        </p:blipFill>
        <p:spPr>
          <a:xfrm>
            <a:off x="1290917" y="1615239"/>
            <a:ext cx="7438592" cy="278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356B5D-2834-1412-838B-FB3B665CC4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3" t="37385" r="32354" b="48104"/>
          <a:stretch/>
        </p:blipFill>
        <p:spPr>
          <a:xfrm>
            <a:off x="5952564" y="4031316"/>
            <a:ext cx="5930166" cy="15178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394374-C68D-BCFC-995C-409FEBE3DE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161" y="4457140"/>
            <a:ext cx="3327297" cy="187160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1168833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75ADC-6E94-A143-EF12-3C49B3898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447" y="266513"/>
            <a:ext cx="10515600" cy="898899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     Data Cleaning</a:t>
            </a:r>
            <a:endParaRPr lang="en-IN" sz="3200" b="1" i="1" dirty="0">
              <a:solidFill>
                <a:schemeClr val="accent1">
                  <a:lumMod val="40000"/>
                  <a:lumOff val="6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4DD747-6B84-92D7-B15A-151783F46DB7}"/>
              </a:ext>
            </a:extLst>
          </p:cNvPr>
          <p:cNvSpPr txBox="1"/>
          <p:nvPr/>
        </p:nvSpPr>
        <p:spPr>
          <a:xfrm>
            <a:off x="775447" y="1304009"/>
            <a:ext cx="10062882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1" dirty="0">
                <a:solidFill>
                  <a:srgbClr val="00B050"/>
                </a:solidFill>
                <a:effectLst/>
                <a:latin typeface="Helvetica Neue"/>
              </a:rPr>
              <a:t>Issue 1: There is a space in front of the income's column name</a:t>
            </a:r>
            <a:endParaRPr lang="en-US" b="1" i="1" dirty="0">
              <a:solidFill>
                <a:srgbClr val="00B050"/>
              </a:solidFill>
              <a:latin typeface="Helvetica Neue"/>
            </a:endParaRPr>
          </a:p>
          <a:p>
            <a:pPr algn="l"/>
            <a:endParaRPr lang="en-US" sz="1600" i="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Helvetica Neue"/>
            </a:endParaRPr>
          </a:p>
          <a:p>
            <a:pPr algn="l"/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Helvetica Neue"/>
            </a:endParaRPr>
          </a:p>
          <a:p>
            <a:pPr algn="l"/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Helvetica Neue"/>
            </a:endParaRPr>
          </a:p>
          <a:p>
            <a:pPr algn="l"/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Helvetica Neue"/>
            </a:endParaRPr>
          </a:p>
          <a:p>
            <a:pPr algn="l"/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Helvetica Neue"/>
            </a:endParaRPr>
          </a:p>
          <a:p>
            <a:pPr algn="l"/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Helvetica Neue"/>
            </a:endParaRPr>
          </a:p>
          <a:p>
            <a:pPr algn="l"/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Helvetica Neue"/>
            </a:endParaRPr>
          </a:p>
          <a:p>
            <a:pPr algn="l"/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Helvetica Neue"/>
            </a:endParaRPr>
          </a:p>
          <a:p>
            <a:pPr algn="l"/>
            <a:r>
              <a:rPr lang="en-US" b="1" i="1" dirty="0">
                <a:solidFill>
                  <a:srgbClr val="00B050"/>
                </a:solidFill>
                <a:latin typeface="Helvetica Neue"/>
              </a:rPr>
              <a:t>Issue 2: There are dollar signs, spaces, commas, and dots is the values of Income column</a:t>
            </a:r>
          </a:p>
          <a:p>
            <a:pPr algn="l"/>
            <a:endParaRPr lang="en-US" sz="1600" dirty="0">
              <a:solidFill>
                <a:schemeClr val="accent1">
                  <a:lumMod val="40000"/>
                  <a:lumOff val="60000"/>
                </a:schemeClr>
              </a:solidFill>
              <a:latin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7691CF-75E0-3A8F-BDC0-879A58E8AD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2" t="36150" r="14844" b="38607"/>
          <a:stretch/>
        </p:blipFill>
        <p:spPr>
          <a:xfrm>
            <a:off x="860614" y="1788902"/>
            <a:ext cx="7046257" cy="1676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2493D6-F344-B2A3-00CC-4320331DD7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9" t="33072" r="15221" b="29673"/>
          <a:stretch/>
        </p:blipFill>
        <p:spPr>
          <a:xfrm>
            <a:off x="860614" y="4220400"/>
            <a:ext cx="7046257" cy="24595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28F0A6-9250-0DD5-8282-A285A4AA61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8"/>
          <a:stretch/>
        </p:blipFill>
        <p:spPr>
          <a:xfrm>
            <a:off x="1054250" y="332316"/>
            <a:ext cx="606723" cy="76729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106816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EBC6B1-D685-2FB4-10E4-96367DF8CA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6" t="29020" r="29853" b="35294"/>
          <a:stretch/>
        </p:blipFill>
        <p:spPr>
          <a:xfrm>
            <a:off x="1032577" y="1124990"/>
            <a:ext cx="5413047" cy="21755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83430C-2839-46DB-89EC-7A4DF8A6EE4A}"/>
              </a:ext>
            </a:extLst>
          </p:cNvPr>
          <p:cNvSpPr txBox="1"/>
          <p:nvPr/>
        </p:nvSpPr>
        <p:spPr>
          <a:xfrm>
            <a:off x="930690" y="493059"/>
            <a:ext cx="6224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B050"/>
                </a:solidFill>
                <a:effectLst/>
                <a:latin typeface="Helvetica Neue"/>
              </a:rPr>
              <a:t>Issue 3: Income data type is string so convert into float</a:t>
            </a:r>
          </a:p>
          <a:p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B225D4-005A-5B00-0ED1-BE36C7397C58}"/>
              </a:ext>
            </a:extLst>
          </p:cNvPr>
          <p:cNvSpPr txBox="1"/>
          <p:nvPr/>
        </p:nvSpPr>
        <p:spPr>
          <a:xfrm>
            <a:off x="930690" y="3746375"/>
            <a:ext cx="7353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1" i="1" dirty="0">
                <a:solidFill>
                  <a:srgbClr val="00B050"/>
                </a:solidFill>
                <a:effectLst/>
                <a:latin typeface="Helvetica Neue"/>
              </a:rPr>
              <a:t>Issue 4: </a:t>
            </a:r>
            <a:r>
              <a:rPr lang="en-US" b="1" i="1" dirty="0" err="1">
                <a:solidFill>
                  <a:srgbClr val="00B050"/>
                </a:solidFill>
                <a:effectLst/>
                <a:latin typeface="Helvetica Neue"/>
              </a:rPr>
              <a:t>Dt_Customer</a:t>
            </a:r>
            <a:r>
              <a:rPr lang="en-US" b="1" i="1" dirty="0">
                <a:solidFill>
                  <a:srgbClr val="00B050"/>
                </a:solidFill>
                <a:effectLst/>
                <a:latin typeface="Helvetica Neue"/>
              </a:rPr>
              <a:t> data type is string so convert into Datetime</a:t>
            </a:r>
          </a:p>
          <a:p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7F3545-BE29-9AF7-BA94-CC8A91C823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6" t="36340" r="27941" b="32406"/>
          <a:stretch/>
        </p:blipFill>
        <p:spPr>
          <a:xfrm>
            <a:off x="1032577" y="4392706"/>
            <a:ext cx="6382872" cy="214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88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3881F-127F-0804-0530-3E2AE8336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7157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rgbClr val="FF0000"/>
                </a:solidFill>
                <a:latin typeface="Calisto MT" panose="02040603050505030304" pitchFamily="18" charset="0"/>
              </a:rPr>
              <a:t>Data Visualization.</a:t>
            </a:r>
            <a:endParaRPr lang="en-IN" sz="3600" b="1" i="1" dirty="0">
              <a:solidFill>
                <a:srgbClr val="FF0000"/>
              </a:solidFill>
              <a:latin typeface="Calisto MT" panose="02040603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D17BF-1F47-AC84-70BB-BB720111A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790"/>
            <a:ext cx="5562600" cy="4351338"/>
          </a:xfrm>
        </p:spPr>
        <p:txBody>
          <a:bodyPr/>
          <a:lstStyle/>
          <a:p>
            <a:r>
              <a:rPr lang="en-IN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Bar Plot for Marital Status</a:t>
            </a:r>
          </a:p>
          <a:p>
            <a:pPr marL="0" indent="0">
              <a:buNone/>
            </a:pPr>
            <a:endParaRPr lang="en-I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9C91D7-0D65-6749-63AE-DA566C49D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402" y="400983"/>
            <a:ext cx="3334220" cy="1991415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1435C5-40DC-86C0-0163-294A17B0AC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68" t="38562" r="50000" b="26536"/>
          <a:stretch/>
        </p:blipFill>
        <p:spPr>
          <a:xfrm>
            <a:off x="1174376" y="2232211"/>
            <a:ext cx="3910459" cy="2590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C60C3E-EDB2-D85B-AE59-67EE4BF465EA}"/>
              </a:ext>
            </a:extLst>
          </p:cNvPr>
          <p:cNvSpPr txBox="1"/>
          <p:nvPr/>
        </p:nvSpPr>
        <p:spPr>
          <a:xfrm>
            <a:off x="6311153" y="2966795"/>
            <a:ext cx="442300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alisto MT" panose="02040603050505030304" pitchFamily="18" charset="0"/>
              </a:rPr>
              <a:t>Count plot for Marital Status</a:t>
            </a:r>
          </a:p>
          <a:p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151F037-1F6C-20F1-3907-FD7CDAB8A0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2" t="43260" r="50000" b="22307"/>
          <a:stretch/>
        </p:blipFill>
        <p:spPr>
          <a:xfrm>
            <a:off x="6736977" y="3885740"/>
            <a:ext cx="4092388" cy="270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167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517</TotalTime>
  <Words>547</Words>
  <Application>Microsoft Office PowerPoint</Application>
  <PresentationFormat>Widescreen</PresentationFormat>
  <Paragraphs>87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Calibri</vt:lpstr>
      <vt:lpstr>Calibri Light</vt:lpstr>
      <vt:lpstr>Calisto MT</vt:lpstr>
      <vt:lpstr>Cambria</vt:lpstr>
      <vt:lpstr>Helvetica Neue</vt:lpstr>
      <vt:lpstr>Inter</vt:lpstr>
      <vt:lpstr>Sitka Text Semibold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Objective.</vt:lpstr>
      <vt:lpstr>Steps.</vt:lpstr>
      <vt:lpstr>PowerPoint Presentation</vt:lpstr>
      <vt:lpstr>          Data Cleaning</vt:lpstr>
      <vt:lpstr>PowerPoint Presentation</vt:lpstr>
      <vt:lpstr>Data Visualization.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Modelling.</vt:lpstr>
      <vt:lpstr>PowerPoint Presentation</vt:lpstr>
      <vt:lpstr>Conclusion.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Simran</dc:creator>
  <cp:lastModifiedBy>Simran</cp:lastModifiedBy>
  <cp:revision>3</cp:revision>
  <dcterms:created xsi:type="dcterms:W3CDTF">2022-08-15T09:54:23Z</dcterms:created>
  <dcterms:modified xsi:type="dcterms:W3CDTF">2022-08-15T18:31:56Z</dcterms:modified>
</cp:coreProperties>
</file>

<file path=docProps/thumbnail.jpeg>
</file>